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GT America Light" charset="1" panose="00000406000000000000"/>
      <p:regular r:id="rId18"/>
    </p:embeddedFont>
    <p:embeddedFont>
      <p:font typeface="Ivar Display" charset="1" panose="000005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0.jpeg" Type="http://schemas.openxmlformats.org/officeDocument/2006/relationships/image"/><Relationship Id="rId4" Target="../media/image51.png" Type="http://schemas.openxmlformats.org/officeDocument/2006/relationships/image"/><Relationship Id="rId5" Target="../media/image52.jpeg" Type="http://schemas.openxmlformats.org/officeDocument/2006/relationships/image"/><Relationship Id="rId6" Target="../media/image53.jpeg" Type="http://schemas.openxmlformats.org/officeDocument/2006/relationships/image"/><Relationship Id="rId7" Target="../media/image54.jpeg" Type="http://schemas.openxmlformats.org/officeDocument/2006/relationships/image"/><Relationship Id="rId8" Target="../media/image55.jpe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Relationship Id="rId6" Target="../media/image15.jpeg" Type="http://schemas.openxmlformats.org/officeDocument/2006/relationships/image"/><Relationship Id="rId7" Target="../media/image16.jpeg" Type="http://schemas.openxmlformats.org/officeDocument/2006/relationships/image"/><Relationship Id="rId8" Target="../media/image17.jpeg" Type="http://schemas.openxmlformats.org/officeDocument/2006/relationships/image"/><Relationship Id="rId9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12" Target="../media/image33.pn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2" Target="../media/image18.jpe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jpeg" Type="http://schemas.openxmlformats.org/officeDocument/2006/relationships/image"/><Relationship Id="rId11" Target="../media/image46.jpeg" Type="http://schemas.openxmlformats.org/officeDocument/2006/relationships/image"/><Relationship Id="rId12" Target="../media/image47.jpeg" Type="http://schemas.openxmlformats.org/officeDocument/2006/relationships/image"/><Relationship Id="rId13" Target="../media/image48.jpeg" Type="http://schemas.openxmlformats.org/officeDocument/2006/relationships/image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Relationship Id="rId5" Target="../media/image40.jpeg" Type="http://schemas.openxmlformats.org/officeDocument/2006/relationships/image"/><Relationship Id="rId6" Target="../media/image41.jpeg" Type="http://schemas.openxmlformats.org/officeDocument/2006/relationships/image"/><Relationship Id="rId7" Target="../media/image42.jpeg" Type="http://schemas.openxmlformats.org/officeDocument/2006/relationships/image"/><Relationship Id="rId8" Target="../media/image43.jpeg" Type="http://schemas.openxmlformats.org/officeDocument/2006/relationships/image"/><Relationship Id="rId9" Target="../media/image4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7C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8768" y="2106354"/>
            <a:ext cx="17175857" cy="6698207"/>
            <a:chOff x="0" y="0"/>
            <a:chExt cx="2660990" cy="10377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60990" cy="1037728"/>
            </a:xfrm>
            <a:custGeom>
              <a:avLst/>
              <a:gdLst/>
              <a:ahLst/>
              <a:cxnLst/>
              <a:rect r="r" b="b" t="t" l="l"/>
              <a:pathLst>
                <a:path h="1037728" w="2660990">
                  <a:moveTo>
                    <a:pt x="0" y="0"/>
                  </a:moveTo>
                  <a:lnTo>
                    <a:pt x="2660990" y="0"/>
                  </a:lnTo>
                  <a:lnTo>
                    <a:pt x="2660990" y="1037728"/>
                  </a:lnTo>
                  <a:lnTo>
                    <a:pt x="0" y="1037728"/>
                  </a:lnTo>
                  <a:close/>
                </a:path>
              </a:pathLst>
            </a:custGeom>
            <a:blipFill>
              <a:blip r:embed="rId2"/>
              <a:stretch>
                <a:fillRect l="0" t="-52569" r="0" b="-5256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3560268" y="743345"/>
            <a:ext cx="5800870" cy="5866873"/>
          </a:xfrm>
          <a:custGeom>
            <a:avLst/>
            <a:gdLst/>
            <a:ahLst/>
            <a:cxnLst/>
            <a:rect r="r" b="b" t="t" l="l"/>
            <a:pathLst>
              <a:path h="5866873" w="5800870">
                <a:moveTo>
                  <a:pt x="0" y="0"/>
                </a:moveTo>
                <a:lnTo>
                  <a:pt x="5800870" y="0"/>
                </a:lnTo>
                <a:lnTo>
                  <a:pt x="5800870" y="5866873"/>
                </a:lnTo>
                <a:lnTo>
                  <a:pt x="0" y="5866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996" r="0" b="-1599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89768" y="7693766"/>
            <a:ext cx="6170500" cy="1849888"/>
          </a:xfrm>
          <a:custGeom>
            <a:avLst/>
            <a:gdLst/>
            <a:ahLst/>
            <a:cxnLst/>
            <a:rect r="r" b="b" t="t" l="l"/>
            <a:pathLst>
              <a:path h="1849888" w="6170500">
                <a:moveTo>
                  <a:pt x="0" y="0"/>
                </a:moveTo>
                <a:lnTo>
                  <a:pt x="6170500" y="0"/>
                </a:lnTo>
                <a:lnTo>
                  <a:pt x="6170500" y="1849889"/>
                </a:lnTo>
                <a:lnTo>
                  <a:pt x="0" y="1849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313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73138" y="3676782"/>
            <a:ext cx="5800870" cy="5866873"/>
          </a:xfrm>
          <a:custGeom>
            <a:avLst/>
            <a:gdLst/>
            <a:ahLst/>
            <a:cxnLst/>
            <a:rect r="r" b="b" t="t" l="l"/>
            <a:pathLst>
              <a:path h="5866873" w="5800870">
                <a:moveTo>
                  <a:pt x="0" y="0"/>
                </a:moveTo>
                <a:lnTo>
                  <a:pt x="5800870" y="0"/>
                </a:lnTo>
                <a:lnTo>
                  <a:pt x="5800870" y="5866873"/>
                </a:lnTo>
                <a:lnTo>
                  <a:pt x="0" y="5866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996" r="0" b="-15996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7C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187127" y="279869"/>
            <a:ext cx="4412439" cy="4140235"/>
            <a:chOff x="0" y="0"/>
            <a:chExt cx="683602" cy="64143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3602" cy="641431"/>
            </a:xfrm>
            <a:custGeom>
              <a:avLst/>
              <a:gdLst/>
              <a:ahLst/>
              <a:cxnLst/>
              <a:rect r="r" b="b" t="t" l="l"/>
              <a:pathLst>
                <a:path h="641431" w="683602">
                  <a:moveTo>
                    <a:pt x="0" y="0"/>
                  </a:moveTo>
                  <a:lnTo>
                    <a:pt x="683602" y="0"/>
                  </a:lnTo>
                  <a:lnTo>
                    <a:pt x="683602" y="641431"/>
                  </a:lnTo>
                  <a:lnTo>
                    <a:pt x="0" y="641431"/>
                  </a:lnTo>
                  <a:close/>
                </a:path>
              </a:pathLst>
            </a:custGeom>
            <a:blipFill>
              <a:blip r:embed="rId2"/>
              <a:stretch>
                <a:fillRect l="-20417" t="0" r="-2041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86995" y="3751803"/>
            <a:ext cx="7480836" cy="6009402"/>
            <a:chOff x="0" y="0"/>
            <a:chExt cx="1158977" cy="9310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58977" cy="931014"/>
            </a:xfrm>
            <a:custGeom>
              <a:avLst/>
              <a:gdLst/>
              <a:ahLst/>
              <a:cxnLst/>
              <a:rect r="r" b="b" t="t" l="l"/>
              <a:pathLst>
                <a:path h="931014" w="1158977">
                  <a:moveTo>
                    <a:pt x="0" y="0"/>
                  </a:moveTo>
                  <a:lnTo>
                    <a:pt x="1158977" y="0"/>
                  </a:lnTo>
                  <a:lnTo>
                    <a:pt x="1158977" y="931014"/>
                  </a:lnTo>
                  <a:lnTo>
                    <a:pt x="0" y="931014"/>
                  </a:lnTo>
                  <a:close/>
                </a:path>
              </a:pathLst>
            </a:custGeom>
            <a:blipFill>
              <a:blip r:embed="rId3"/>
              <a:stretch>
                <a:fillRect l="0" t="-27803" r="0" b="-2780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65251">
            <a:off x="8042952" y="4221932"/>
            <a:ext cx="2704344" cy="3354986"/>
          </a:xfrm>
          <a:custGeom>
            <a:avLst/>
            <a:gdLst/>
            <a:ahLst/>
            <a:cxnLst/>
            <a:rect r="r" b="b" t="t" l="l"/>
            <a:pathLst>
              <a:path h="3354986" w="2704344">
                <a:moveTo>
                  <a:pt x="0" y="0"/>
                </a:moveTo>
                <a:lnTo>
                  <a:pt x="2704344" y="0"/>
                </a:lnTo>
                <a:lnTo>
                  <a:pt x="2704344" y="3354987"/>
                </a:lnTo>
                <a:lnTo>
                  <a:pt x="0" y="3354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1868" b="-3884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04110" y="7655687"/>
            <a:ext cx="3210086" cy="2105518"/>
          </a:xfrm>
          <a:custGeom>
            <a:avLst/>
            <a:gdLst/>
            <a:ahLst/>
            <a:cxnLst/>
            <a:rect r="r" b="b" t="t" l="l"/>
            <a:pathLst>
              <a:path h="2105518" w="3210086">
                <a:moveTo>
                  <a:pt x="0" y="0"/>
                </a:moveTo>
                <a:lnTo>
                  <a:pt x="3210085" y="0"/>
                </a:lnTo>
                <a:lnTo>
                  <a:pt x="3210085" y="2105518"/>
                </a:lnTo>
                <a:lnTo>
                  <a:pt x="0" y="210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354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61230" y="7895338"/>
            <a:ext cx="2825553" cy="1865868"/>
          </a:xfrm>
          <a:custGeom>
            <a:avLst/>
            <a:gdLst/>
            <a:ahLst/>
            <a:cxnLst/>
            <a:rect r="r" b="b" t="t" l="l"/>
            <a:pathLst>
              <a:path h="1865868" w="2825553">
                <a:moveTo>
                  <a:pt x="0" y="0"/>
                </a:moveTo>
                <a:lnTo>
                  <a:pt x="2825552" y="0"/>
                </a:lnTo>
                <a:lnTo>
                  <a:pt x="2825552" y="1865867"/>
                </a:lnTo>
                <a:lnTo>
                  <a:pt x="0" y="18658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069148" y="4648579"/>
            <a:ext cx="3728223" cy="2801692"/>
          </a:xfrm>
          <a:custGeom>
            <a:avLst/>
            <a:gdLst/>
            <a:ahLst/>
            <a:cxnLst/>
            <a:rect r="r" b="b" t="t" l="l"/>
            <a:pathLst>
              <a:path h="2801692" w="3728223">
                <a:moveTo>
                  <a:pt x="0" y="0"/>
                </a:moveTo>
                <a:lnTo>
                  <a:pt x="3728224" y="0"/>
                </a:lnTo>
                <a:lnTo>
                  <a:pt x="3728224" y="2801692"/>
                </a:lnTo>
                <a:lnTo>
                  <a:pt x="0" y="2801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61230" y="279869"/>
            <a:ext cx="4235323" cy="4137845"/>
          </a:xfrm>
          <a:custGeom>
            <a:avLst/>
            <a:gdLst/>
            <a:ahLst/>
            <a:cxnLst/>
            <a:rect r="r" b="b" t="t" l="l"/>
            <a:pathLst>
              <a:path h="4137845" w="4235323">
                <a:moveTo>
                  <a:pt x="0" y="0"/>
                </a:moveTo>
                <a:lnTo>
                  <a:pt x="4235323" y="0"/>
                </a:lnTo>
                <a:lnTo>
                  <a:pt x="4235323" y="4137845"/>
                </a:lnTo>
                <a:lnTo>
                  <a:pt x="0" y="41378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6133" r="0" b="-2749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86931" y="4648579"/>
            <a:ext cx="2198808" cy="5112626"/>
          </a:xfrm>
          <a:custGeom>
            <a:avLst/>
            <a:gdLst/>
            <a:ahLst/>
            <a:cxnLst/>
            <a:rect r="r" b="b" t="t" l="l"/>
            <a:pathLst>
              <a:path h="5112626" w="2198808">
                <a:moveTo>
                  <a:pt x="0" y="0"/>
                </a:moveTo>
                <a:lnTo>
                  <a:pt x="2198808" y="0"/>
                </a:lnTo>
                <a:lnTo>
                  <a:pt x="2198808" y="5112626"/>
                </a:lnTo>
                <a:lnTo>
                  <a:pt x="0" y="511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55" t="0" r="-48851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6995" y="459536"/>
            <a:ext cx="14383498" cy="3110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55"/>
              </a:lnSpc>
            </a:pPr>
            <a:r>
              <a:rPr lang="en-US" sz="12479" spc="374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ORIGIN </a:t>
            </a:r>
          </a:p>
          <a:p>
            <a:pPr algn="l">
              <a:lnSpc>
                <a:spcPts val="11855"/>
              </a:lnSpc>
            </a:pPr>
            <a:r>
              <a:rPr lang="en-US" sz="12479" spc="374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&amp; HOME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25215" y="764346"/>
            <a:ext cx="1510468" cy="100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2"/>
              </a:lnSpc>
            </a:pPr>
            <a:r>
              <a:rPr lang="en-US" sz="2739" spc="82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BERLIN.</a:t>
            </a:r>
          </a:p>
          <a:p>
            <a:pPr algn="l">
              <a:lnSpc>
                <a:spcPts val="2602"/>
              </a:lnSpc>
            </a:pPr>
            <a:r>
              <a:rPr lang="en-US" sz="2739" spc="82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METZ.</a:t>
            </a:r>
          </a:p>
          <a:p>
            <a:pPr algn="l">
              <a:lnSpc>
                <a:spcPts val="2602"/>
              </a:lnSpc>
            </a:pPr>
            <a:r>
              <a:rPr lang="en-US" sz="2739" spc="82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ELTVILLE.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0566" y="3209326"/>
            <a:ext cx="17326868" cy="6698207"/>
            <a:chOff x="0" y="0"/>
            <a:chExt cx="2684385" cy="10377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4385" cy="1037728"/>
            </a:xfrm>
            <a:custGeom>
              <a:avLst/>
              <a:gdLst/>
              <a:ahLst/>
              <a:cxnLst/>
              <a:rect r="r" b="b" t="t" l="l"/>
              <a:pathLst>
                <a:path h="1037728" w="2684385">
                  <a:moveTo>
                    <a:pt x="0" y="0"/>
                  </a:moveTo>
                  <a:lnTo>
                    <a:pt x="2684385" y="0"/>
                  </a:lnTo>
                  <a:lnTo>
                    <a:pt x="2684385" y="1037728"/>
                  </a:lnTo>
                  <a:lnTo>
                    <a:pt x="0" y="1037728"/>
                  </a:lnTo>
                  <a:close/>
                </a:path>
              </a:pathLst>
            </a:custGeom>
            <a:blipFill>
              <a:blip r:embed="rId2"/>
              <a:stretch>
                <a:fillRect l="0" t="-30759" r="0" b="-4138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617400" y="-13559"/>
            <a:ext cx="11053200" cy="2130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70"/>
              </a:lnSpc>
            </a:pPr>
            <a:r>
              <a:rPr lang="en-US" sz="12479" spc="374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BURG CRASS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262532" y="2251501"/>
            <a:ext cx="3762935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74">
                <a:solidFill>
                  <a:srgbClr val="EF7C4D"/>
                </a:solidFill>
                <a:latin typeface="Ivar Display"/>
                <a:ea typeface="Ivar Display"/>
                <a:cs typeface="Ivar Display"/>
                <a:sym typeface="Ivar Display"/>
              </a:rPr>
              <a:t>OUR FUTURE HOME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6995" y="907895"/>
            <a:ext cx="5293299" cy="2491212"/>
            <a:chOff x="0" y="0"/>
            <a:chExt cx="1327413" cy="6247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27413" cy="624727"/>
            </a:xfrm>
            <a:custGeom>
              <a:avLst/>
              <a:gdLst/>
              <a:ahLst/>
              <a:cxnLst/>
              <a:rect r="r" b="b" t="t" l="l"/>
              <a:pathLst>
                <a:path h="624727" w="1327413">
                  <a:moveTo>
                    <a:pt x="0" y="0"/>
                  </a:moveTo>
                  <a:lnTo>
                    <a:pt x="1327413" y="0"/>
                  </a:lnTo>
                  <a:lnTo>
                    <a:pt x="1327413" y="624727"/>
                  </a:lnTo>
                  <a:lnTo>
                    <a:pt x="0" y="624727"/>
                  </a:lnTo>
                  <a:close/>
                </a:path>
              </a:pathLst>
            </a:custGeom>
            <a:blipFill>
              <a:blip r:embed="rId2"/>
              <a:stretch>
                <a:fillRect l="-2702" t="-22435" r="-4070" b="-3224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875275" y="907895"/>
            <a:ext cx="5293299" cy="4985473"/>
            <a:chOff x="0" y="0"/>
            <a:chExt cx="1327413" cy="12502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27413" cy="1250219"/>
            </a:xfrm>
            <a:custGeom>
              <a:avLst/>
              <a:gdLst/>
              <a:ahLst/>
              <a:cxnLst/>
              <a:rect r="r" b="b" t="t" l="l"/>
              <a:pathLst>
                <a:path h="1250219" w="1327413">
                  <a:moveTo>
                    <a:pt x="0" y="0"/>
                  </a:moveTo>
                  <a:lnTo>
                    <a:pt x="1327413" y="0"/>
                  </a:lnTo>
                  <a:lnTo>
                    <a:pt x="1327413" y="1250219"/>
                  </a:lnTo>
                  <a:lnTo>
                    <a:pt x="0" y="1250219"/>
                  </a:lnTo>
                  <a:close/>
                </a:path>
              </a:pathLst>
            </a:custGeom>
            <a:blipFill>
              <a:blip r:embed="rId3"/>
              <a:stretch>
                <a:fillRect l="-19068" t="0" r="-23522" b="-3224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875275" y="5961335"/>
            <a:ext cx="5293299" cy="3946198"/>
            <a:chOff x="0" y="0"/>
            <a:chExt cx="1327413" cy="9895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27413" cy="989597"/>
            </a:xfrm>
            <a:custGeom>
              <a:avLst/>
              <a:gdLst/>
              <a:ahLst/>
              <a:cxnLst/>
              <a:rect r="r" b="b" t="t" l="l"/>
              <a:pathLst>
                <a:path h="989597" w="1327413">
                  <a:moveTo>
                    <a:pt x="0" y="0"/>
                  </a:moveTo>
                  <a:lnTo>
                    <a:pt x="1327413" y="0"/>
                  </a:lnTo>
                  <a:lnTo>
                    <a:pt x="1327413" y="989597"/>
                  </a:lnTo>
                  <a:lnTo>
                    <a:pt x="0" y="989597"/>
                  </a:lnTo>
                  <a:close/>
                </a:path>
              </a:pathLst>
            </a:custGeom>
            <a:blipFill>
              <a:blip r:embed="rId4"/>
              <a:stretch>
                <a:fillRect l="-3528" t="0" r="-5859" b="-2176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86995" y="3515041"/>
            <a:ext cx="5293299" cy="6392492"/>
            <a:chOff x="0" y="0"/>
            <a:chExt cx="1327413" cy="16030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27413" cy="1603060"/>
            </a:xfrm>
            <a:custGeom>
              <a:avLst/>
              <a:gdLst/>
              <a:ahLst/>
              <a:cxnLst/>
              <a:rect r="r" b="b" t="t" l="l"/>
              <a:pathLst>
                <a:path h="1603060" w="1327413">
                  <a:moveTo>
                    <a:pt x="0" y="0"/>
                  </a:moveTo>
                  <a:lnTo>
                    <a:pt x="1327413" y="0"/>
                  </a:lnTo>
                  <a:lnTo>
                    <a:pt x="1327413" y="1603060"/>
                  </a:lnTo>
                  <a:lnTo>
                    <a:pt x="0" y="1603060"/>
                  </a:lnTo>
                  <a:close/>
                </a:path>
              </a:pathLst>
            </a:custGeom>
            <a:blipFill>
              <a:blip r:embed="rId5"/>
              <a:stretch>
                <a:fillRect l="-39266" t="-1649" r="-42913" b="-3759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263554" y="907895"/>
            <a:ext cx="6537450" cy="8999638"/>
            <a:chOff x="0" y="0"/>
            <a:chExt cx="1012822" cy="139427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12822" cy="1394279"/>
            </a:xfrm>
            <a:custGeom>
              <a:avLst/>
              <a:gdLst/>
              <a:ahLst/>
              <a:cxnLst/>
              <a:rect r="r" b="b" t="t" l="l"/>
              <a:pathLst>
                <a:path h="1394279" w="1012822">
                  <a:moveTo>
                    <a:pt x="0" y="0"/>
                  </a:moveTo>
                  <a:lnTo>
                    <a:pt x="1012822" y="0"/>
                  </a:lnTo>
                  <a:lnTo>
                    <a:pt x="1012822" y="1394279"/>
                  </a:lnTo>
                  <a:lnTo>
                    <a:pt x="0" y="1394279"/>
                  </a:lnTo>
                  <a:close/>
                </a:path>
              </a:pathLst>
            </a:custGeom>
            <a:blipFill>
              <a:blip r:embed="rId6"/>
              <a:stretch>
                <a:fillRect l="-52061" t="0" r="-63972" b="-500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6782216" y="5851163"/>
            <a:ext cx="4386358" cy="258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TASTINGS, EVENTS, ENCOUNTERS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1471" y="9530025"/>
            <a:ext cx="4884348" cy="258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SPARKLING WINE AS A LIVED EXPERIENCE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26495" y="1185863"/>
            <a:ext cx="5069315" cy="258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A PLACE TO DISCOVER, ENJOY AND CONNECT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0566" y="379467"/>
            <a:ext cx="8284225" cy="9528065"/>
            <a:chOff x="0" y="0"/>
            <a:chExt cx="1283443" cy="14761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2"/>
              <a:stretch>
                <a:fillRect l="0" t="-28417" r="0" b="-110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8916072" y="1323975"/>
            <a:ext cx="8129048" cy="3110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55"/>
              </a:lnSpc>
            </a:pPr>
            <a:r>
              <a:rPr lang="en-US" sz="12479" spc="374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BRAND ESSENCE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916072" y="7758484"/>
            <a:ext cx="3435841" cy="489924"/>
            <a:chOff x="0" y="0"/>
            <a:chExt cx="904913" cy="1290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04913" cy="129033"/>
            </a:xfrm>
            <a:custGeom>
              <a:avLst/>
              <a:gdLst/>
              <a:ahLst/>
              <a:cxnLst/>
              <a:rect r="r" b="b" t="t" l="l"/>
              <a:pathLst>
                <a:path h="129033" w="904913">
                  <a:moveTo>
                    <a:pt x="0" y="0"/>
                  </a:moveTo>
                  <a:lnTo>
                    <a:pt x="904913" y="0"/>
                  </a:lnTo>
                  <a:lnTo>
                    <a:pt x="904913" y="129033"/>
                  </a:lnTo>
                  <a:lnTo>
                    <a:pt x="0" y="129033"/>
                  </a:lnTo>
                  <a:close/>
                </a:path>
              </a:pathLst>
            </a:custGeom>
            <a:solidFill>
              <a:srgbClr val="9DB3C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9525"/>
              <a:ext cx="904913" cy="1195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916072" y="6958646"/>
            <a:ext cx="6774103" cy="520180"/>
            <a:chOff x="0" y="0"/>
            <a:chExt cx="1784126" cy="13700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84126" cy="137002"/>
            </a:xfrm>
            <a:custGeom>
              <a:avLst/>
              <a:gdLst/>
              <a:ahLst/>
              <a:cxnLst/>
              <a:rect r="r" b="b" t="t" l="l"/>
              <a:pathLst>
                <a:path h="137002" w="1784126">
                  <a:moveTo>
                    <a:pt x="0" y="0"/>
                  </a:moveTo>
                  <a:lnTo>
                    <a:pt x="1784126" y="0"/>
                  </a:lnTo>
                  <a:lnTo>
                    <a:pt x="1784126" y="137002"/>
                  </a:lnTo>
                  <a:lnTo>
                    <a:pt x="0" y="137002"/>
                  </a:lnTo>
                  <a:close/>
                </a:path>
              </a:pathLst>
            </a:custGeom>
            <a:solidFill>
              <a:srgbClr val="9DB3CC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9525"/>
              <a:ext cx="1784126" cy="127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916072" y="6107894"/>
            <a:ext cx="8707793" cy="574527"/>
            <a:chOff x="0" y="0"/>
            <a:chExt cx="2293410" cy="1513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93410" cy="151316"/>
            </a:xfrm>
            <a:custGeom>
              <a:avLst/>
              <a:gdLst/>
              <a:ahLst/>
              <a:cxnLst/>
              <a:rect r="r" b="b" t="t" l="l"/>
              <a:pathLst>
                <a:path h="151316" w="2293410">
                  <a:moveTo>
                    <a:pt x="0" y="0"/>
                  </a:moveTo>
                  <a:lnTo>
                    <a:pt x="2293410" y="0"/>
                  </a:lnTo>
                  <a:lnTo>
                    <a:pt x="2293410" y="151316"/>
                  </a:lnTo>
                  <a:lnTo>
                    <a:pt x="0" y="151316"/>
                  </a:lnTo>
                  <a:close/>
                </a:path>
              </a:pathLst>
            </a:custGeom>
            <a:solidFill>
              <a:srgbClr val="9DB3C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9525"/>
              <a:ext cx="2293410" cy="141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916072" y="5302526"/>
            <a:ext cx="4641029" cy="529143"/>
            <a:chOff x="0" y="0"/>
            <a:chExt cx="1222329" cy="1393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22329" cy="139363"/>
            </a:xfrm>
            <a:custGeom>
              <a:avLst/>
              <a:gdLst/>
              <a:ahLst/>
              <a:cxnLst/>
              <a:rect r="r" b="b" t="t" l="l"/>
              <a:pathLst>
                <a:path h="139363" w="1222329">
                  <a:moveTo>
                    <a:pt x="0" y="0"/>
                  </a:moveTo>
                  <a:lnTo>
                    <a:pt x="1222329" y="0"/>
                  </a:lnTo>
                  <a:lnTo>
                    <a:pt x="1222329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9DB3CC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9525"/>
              <a:ext cx="1222329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8928281" y="5082715"/>
            <a:ext cx="8695584" cy="3064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38"/>
              </a:lnSpc>
            </a:pPr>
            <a:r>
              <a:rPr lang="en-US" sz="2495" spc="74">
                <a:solidFill>
                  <a:srgbClr val="181A1F"/>
                </a:solidFill>
                <a:latin typeface="Ivar Display"/>
                <a:ea typeface="Ivar Display"/>
                <a:cs typeface="Ivar Display"/>
                <a:sym typeface="Ivar Display"/>
              </a:rPr>
              <a:t>OVER 150 YEARS OF HERITAGE </a:t>
            </a:r>
          </a:p>
          <a:p>
            <a:pPr algn="l">
              <a:lnSpc>
                <a:spcPts val="6238"/>
              </a:lnSpc>
            </a:pPr>
            <a:r>
              <a:rPr lang="en-US" sz="2495" spc="74">
                <a:solidFill>
                  <a:srgbClr val="181A1F"/>
                </a:solidFill>
                <a:latin typeface="Ivar Display"/>
                <a:ea typeface="Ivar Display"/>
                <a:cs typeface="Ivar Display"/>
                <a:sym typeface="Ivar Display"/>
              </a:rPr>
              <a:t>GERMAN CRAFTMANSHIP MEETS FRENCH SAVOIR-VIVRE </a:t>
            </a:r>
          </a:p>
          <a:p>
            <a:pPr algn="l">
              <a:lnSpc>
                <a:spcPts val="6238"/>
              </a:lnSpc>
            </a:pPr>
            <a:r>
              <a:rPr lang="en-US" sz="2495" spc="74">
                <a:solidFill>
                  <a:srgbClr val="181A1F"/>
                </a:solidFill>
                <a:latin typeface="Ivar Display"/>
                <a:ea typeface="Ivar Display"/>
                <a:cs typeface="Ivar Display"/>
                <a:sym typeface="Ivar Display"/>
              </a:rPr>
              <a:t>100% TRADITIONAL BOTTLE FERMENTATION </a:t>
            </a:r>
          </a:p>
          <a:p>
            <a:pPr algn="l">
              <a:lnSpc>
                <a:spcPts val="6238"/>
              </a:lnSpc>
            </a:pPr>
            <a:r>
              <a:rPr lang="en-US" sz="2495" spc="74">
                <a:solidFill>
                  <a:srgbClr val="181A1F"/>
                </a:solidFill>
                <a:latin typeface="Ivar Display"/>
                <a:ea typeface="Ivar Display"/>
                <a:cs typeface="Ivar Display"/>
                <a:sym typeface="Ivar Display"/>
              </a:rPr>
              <a:t>DISTINCT BY NATURE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0566" y="379467"/>
            <a:ext cx="3822126" cy="9528065"/>
            <a:chOff x="0" y="0"/>
            <a:chExt cx="592147" cy="14761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92147" cy="1476147"/>
            </a:xfrm>
            <a:custGeom>
              <a:avLst/>
              <a:gdLst/>
              <a:ahLst/>
              <a:cxnLst/>
              <a:rect r="r" b="b" t="t" l="l"/>
              <a:pathLst>
                <a:path h="1476147" w="592147">
                  <a:moveTo>
                    <a:pt x="0" y="0"/>
                  </a:moveTo>
                  <a:lnTo>
                    <a:pt x="592147" y="0"/>
                  </a:lnTo>
                  <a:lnTo>
                    <a:pt x="592147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2"/>
              <a:stretch>
                <a:fillRect l="-46944" t="-25907" r="-104152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464271" y="379467"/>
            <a:ext cx="3822126" cy="9528065"/>
            <a:chOff x="0" y="0"/>
            <a:chExt cx="592147" cy="14761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92147" cy="1476147"/>
            </a:xfrm>
            <a:custGeom>
              <a:avLst/>
              <a:gdLst/>
              <a:ahLst/>
              <a:cxnLst/>
              <a:rect r="r" b="b" t="t" l="l"/>
              <a:pathLst>
                <a:path h="1476147" w="592147">
                  <a:moveTo>
                    <a:pt x="0" y="0"/>
                  </a:moveTo>
                  <a:lnTo>
                    <a:pt x="592147" y="0"/>
                  </a:lnTo>
                  <a:lnTo>
                    <a:pt x="592147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3"/>
              <a:stretch>
                <a:fillRect l="-43369" t="0" r="-4336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451076" y="379467"/>
            <a:ext cx="3822126" cy="9528065"/>
            <a:chOff x="0" y="0"/>
            <a:chExt cx="592147" cy="14761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92147" cy="1476147"/>
            </a:xfrm>
            <a:custGeom>
              <a:avLst/>
              <a:gdLst/>
              <a:ahLst/>
              <a:cxnLst/>
              <a:rect r="r" b="b" t="t" l="l"/>
              <a:pathLst>
                <a:path h="1476147" w="592147">
                  <a:moveTo>
                    <a:pt x="0" y="0"/>
                  </a:moveTo>
                  <a:lnTo>
                    <a:pt x="592147" y="0"/>
                  </a:lnTo>
                  <a:lnTo>
                    <a:pt x="592147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4"/>
              <a:stretch>
                <a:fillRect l="-52868" t="0" r="-3387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263170" y="674742"/>
            <a:ext cx="10020062" cy="160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55"/>
              </a:lnSpc>
            </a:pPr>
            <a:r>
              <a:rPr lang="en-US" sz="12479" spc="374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ONLY VAUX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94029" y="1988097"/>
            <a:ext cx="10020062" cy="160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55"/>
              </a:lnSpc>
            </a:pPr>
            <a:r>
              <a:rPr lang="en-US" sz="12479" spc="374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IS VAUX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1284666" y="4422656"/>
            <a:ext cx="5484656" cy="529143"/>
            <a:chOff x="0" y="0"/>
            <a:chExt cx="1444519" cy="1393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44519" cy="139363"/>
            </a:xfrm>
            <a:custGeom>
              <a:avLst/>
              <a:gdLst/>
              <a:ahLst/>
              <a:cxnLst/>
              <a:rect r="r" b="b" t="t" l="l"/>
              <a:pathLst>
                <a:path h="139363" w="1444519">
                  <a:moveTo>
                    <a:pt x="0" y="0"/>
                  </a:moveTo>
                  <a:lnTo>
                    <a:pt x="1444519" y="0"/>
                  </a:lnTo>
                  <a:lnTo>
                    <a:pt x="1444519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EF7C4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9525"/>
              <a:ext cx="1444519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1284666" y="4559846"/>
            <a:ext cx="5336867" cy="292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33"/>
              </a:lnSpc>
            </a:pPr>
            <a:r>
              <a:rPr lang="en-US" sz="2199" spc="65">
                <a:solidFill>
                  <a:srgbClr val="6E3B29"/>
                </a:solidFill>
                <a:latin typeface="Ivar Display"/>
                <a:ea typeface="Ivar Display"/>
                <a:cs typeface="Ivar Display"/>
                <a:sym typeface="Ivar Display"/>
              </a:rPr>
              <a:t>UNCOMPROMISING PREMIUM QUALITY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1825406" y="5780474"/>
            <a:ext cx="4379311" cy="529143"/>
            <a:chOff x="0" y="0"/>
            <a:chExt cx="1153399" cy="1393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53399" cy="139363"/>
            </a:xfrm>
            <a:custGeom>
              <a:avLst/>
              <a:gdLst/>
              <a:ahLst/>
              <a:cxnLst/>
              <a:rect r="r" b="b" t="t" l="l"/>
              <a:pathLst>
                <a:path h="139363" w="1153399">
                  <a:moveTo>
                    <a:pt x="0" y="0"/>
                  </a:moveTo>
                  <a:lnTo>
                    <a:pt x="1153399" y="0"/>
                  </a:lnTo>
                  <a:lnTo>
                    <a:pt x="1153399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EF7C4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9525"/>
              <a:ext cx="1153399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1912041" y="5911441"/>
            <a:ext cx="5194584" cy="305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0"/>
              </a:lnSpc>
            </a:pPr>
            <a:r>
              <a:rPr lang="en-US" sz="2299" spc="68">
                <a:solidFill>
                  <a:srgbClr val="6E3B29"/>
                </a:solidFill>
                <a:latin typeface="Ivar Display"/>
                <a:ea typeface="Ivar Display"/>
                <a:cs typeface="Ivar Display"/>
                <a:sym typeface="Ivar Display"/>
              </a:rPr>
              <a:t>MASTERY OF CRAFTMANSHIP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2435126" y="6971215"/>
            <a:ext cx="4334196" cy="566816"/>
            <a:chOff x="0" y="0"/>
            <a:chExt cx="1065647" cy="13936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65647" cy="139363"/>
            </a:xfrm>
            <a:custGeom>
              <a:avLst/>
              <a:gdLst/>
              <a:ahLst/>
              <a:cxnLst/>
              <a:rect r="r" b="b" t="t" l="l"/>
              <a:pathLst>
                <a:path h="139363" w="1065647">
                  <a:moveTo>
                    <a:pt x="0" y="0"/>
                  </a:moveTo>
                  <a:lnTo>
                    <a:pt x="1065647" y="0"/>
                  </a:lnTo>
                  <a:lnTo>
                    <a:pt x="1065647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EF7C4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9525"/>
              <a:ext cx="1065647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2536807" y="7128766"/>
            <a:ext cx="5564419" cy="309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55"/>
              </a:lnSpc>
            </a:pPr>
            <a:r>
              <a:rPr lang="en-US" sz="2428" spc="72">
                <a:solidFill>
                  <a:srgbClr val="6E3B29"/>
                </a:solidFill>
                <a:latin typeface="Ivar Display"/>
                <a:ea typeface="Ivar Display"/>
                <a:cs typeface="Ivar Display"/>
                <a:sym typeface="Ivar Display"/>
              </a:rPr>
              <a:t>DEEP RESPECT FOR NATURE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1978082" y="8276186"/>
            <a:ext cx="4975868" cy="571017"/>
            <a:chOff x="0" y="0"/>
            <a:chExt cx="1214413" cy="1393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14413" cy="139363"/>
            </a:xfrm>
            <a:custGeom>
              <a:avLst/>
              <a:gdLst/>
              <a:ahLst/>
              <a:cxnLst/>
              <a:rect r="r" b="b" t="t" l="l"/>
              <a:pathLst>
                <a:path h="139363" w="1214413">
                  <a:moveTo>
                    <a:pt x="0" y="0"/>
                  </a:moveTo>
                  <a:lnTo>
                    <a:pt x="1214413" y="0"/>
                  </a:lnTo>
                  <a:lnTo>
                    <a:pt x="1214413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EF7C4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9525"/>
              <a:ext cx="1214413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2071572" y="8432233"/>
            <a:ext cx="5605663" cy="306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2"/>
              </a:lnSpc>
            </a:pPr>
            <a:r>
              <a:rPr lang="en-US" sz="2342" spc="70">
                <a:solidFill>
                  <a:srgbClr val="6E3B29"/>
                </a:solidFill>
                <a:latin typeface="Ivar Display"/>
                <a:ea typeface="Ivar Display"/>
                <a:cs typeface="Ivar Display"/>
                <a:sym typeface="Ivar Display"/>
              </a:rPr>
              <a:t>DRIVEN BY PASSION &amp; INTEGRITY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6995" y="907895"/>
            <a:ext cx="8568035" cy="8858287"/>
            <a:chOff x="0" y="0"/>
            <a:chExt cx="1327413" cy="1372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27413" cy="1372380"/>
            </a:xfrm>
            <a:custGeom>
              <a:avLst/>
              <a:gdLst/>
              <a:ahLst/>
              <a:cxnLst/>
              <a:rect r="r" b="b" t="t" l="l"/>
              <a:pathLst>
                <a:path h="1372380" w="1327413">
                  <a:moveTo>
                    <a:pt x="0" y="0"/>
                  </a:moveTo>
                  <a:lnTo>
                    <a:pt x="1327413" y="0"/>
                  </a:lnTo>
                  <a:lnTo>
                    <a:pt x="1327413" y="1372380"/>
                  </a:lnTo>
                  <a:lnTo>
                    <a:pt x="0" y="1372380"/>
                  </a:lnTo>
                  <a:close/>
                </a:path>
              </a:pathLst>
            </a:custGeom>
            <a:blipFill>
              <a:blip r:embed="rId2"/>
              <a:stretch>
                <a:fillRect l="-9755" t="-44493" r="-9755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33478" y="1397913"/>
            <a:ext cx="5520896" cy="529143"/>
            <a:chOff x="0" y="0"/>
            <a:chExt cx="1454063" cy="1393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54063" cy="139363"/>
            </a:xfrm>
            <a:custGeom>
              <a:avLst/>
              <a:gdLst/>
              <a:ahLst/>
              <a:cxnLst/>
              <a:rect r="r" b="b" t="t" l="l"/>
              <a:pathLst>
                <a:path h="139363" w="1454063">
                  <a:moveTo>
                    <a:pt x="0" y="0"/>
                  </a:moveTo>
                  <a:lnTo>
                    <a:pt x="1454063" y="0"/>
                  </a:lnTo>
                  <a:lnTo>
                    <a:pt x="1454063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454063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61532" y="1497289"/>
            <a:ext cx="6257875" cy="429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99" spc="98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100% TRADITIONAL METHOD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232970" y="907895"/>
            <a:ext cx="8568035" cy="8858287"/>
            <a:chOff x="0" y="0"/>
            <a:chExt cx="1327413" cy="13723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27413" cy="1372380"/>
            </a:xfrm>
            <a:custGeom>
              <a:avLst/>
              <a:gdLst/>
              <a:ahLst/>
              <a:cxnLst/>
              <a:rect r="r" b="b" t="t" l="l"/>
              <a:pathLst>
                <a:path h="1372380" w="1327413">
                  <a:moveTo>
                    <a:pt x="0" y="0"/>
                  </a:moveTo>
                  <a:lnTo>
                    <a:pt x="1327413" y="0"/>
                  </a:lnTo>
                  <a:lnTo>
                    <a:pt x="1327413" y="1372380"/>
                  </a:lnTo>
                  <a:lnTo>
                    <a:pt x="0" y="1372380"/>
                  </a:lnTo>
                  <a:close/>
                </a:path>
              </a:pathLst>
            </a:custGeom>
            <a:blipFill>
              <a:blip r:embed="rId3"/>
              <a:stretch>
                <a:fillRect l="0" t="0" r="-32368" b="-28031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3393925" y="2692335"/>
            <a:ext cx="6257875" cy="627403"/>
            <a:chOff x="0" y="0"/>
            <a:chExt cx="1648165" cy="1652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8165" cy="165242"/>
            </a:xfrm>
            <a:custGeom>
              <a:avLst/>
              <a:gdLst/>
              <a:ahLst/>
              <a:cxnLst/>
              <a:rect r="r" b="b" t="t" l="l"/>
              <a:pathLst>
                <a:path h="165242" w="1648165">
                  <a:moveTo>
                    <a:pt x="0" y="0"/>
                  </a:moveTo>
                  <a:lnTo>
                    <a:pt x="1648165" y="0"/>
                  </a:lnTo>
                  <a:lnTo>
                    <a:pt x="1648165" y="165242"/>
                  </a:lnTo>
                  <a:lnTo>
                    <a:pt x="0" y="1652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9525"/>
              <a:ext cx="1648165" cy="155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564665" y="2824490"/>
            <a:ext cx="6257875" cy="429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99" spc="98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100% ESTATE-DRIVEN IDENTITY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387139" y="5012539"/>
            <a:ext cx="4745063" cy="627403"/>
            <a:chOff x="0" y="0"/>
            <a:chExt cx="1249729" cy="16524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49729" cy="165242"/>
            </a:xfrm>
            <a:custGeom>
              <a:avLst/>
              <a:gdLst/>
              <a:ahLst/>
              <a:cxnLst/>
              <a:rect r="r" b="b" t="t" l="l"/>
              <a:pathLst>
                <a:path h="165242" w="1249729">
                  <a:moveTo>
                    <a:pt x="0" y="0"/>
                  </a:moveTo>
                  <a:lnTo>
                    <a:pt x="1249729" y="0"/>
                  </a:lnTo>
                  <a:lnTo>
                    <a:pt x="1249729" y="165242"/>
                  </a:lnTo>
                  <a:lnTo>
                    <a:pt x="0" y="1652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9525"/>
              <a:ext cx="1249729" cy="155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6693602" y="5155492"/>
            <a:ext cx="6257875" cy="429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99" spc="98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100% VINTAGE &amp; BRUT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8425210" y="7269911"/>
            <a:ext cx="5916556" cy="627403"/>
            <a:chOff x="0" y="0"/>
            <a:chExt cx="1558270" cy="16524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558270" cy="165242"/>
            </a:xfrm>
            <a:custGeom>
              <a:avLst/>
              <a:gdLst/>
              <a:ahLst/>
              <a:cxnLst/>
              <a:rect r="r" b="b" t="t" l="l"/>
              <a:pathLst>
                <a:path h="165242" w="1558270">
                  <a:moveTo>
                    <a:pt x="0" y="0"/>
                  </a:moveTo>
                  <a:lnTo>
                    <a:pt x="1558270" y="0"/>
                  </a:lnTo>
                  <a:lnTo>
                    <a:pt x="1558270" y="165242"/>
                  </a:lnTo>
                  <a:lnTo>
                    <a:pt x="0" y="1652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9525"/>
              <a:ext cx="1558270" cy="155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759670" y="7402067"/>
            <a:ext cx="6257875" cy="429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99" spc="98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100% GERMAN BASE WINES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0582548" y="8879118"/>
            <a:ext cx="6455178" cy="627403"/>
            <a:chOff x="0" y="0"/>
            <a:chExt cx="1700129" cy="16524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00129" cy="165242"/>
            </a:xfrm>
            <a:custGeom>
              <a:avLst/>
              <a:gdLst/>
              <a:ahLst/>
              <a:cxnLst/>
              <a:rect r="r" b="b" t="t" l="l"/>
              <a:pathLst>
                <a:path h="165242" w="1700129">
                  <a:moveTo>
                    <a:pt x="0" y="0"/>
                  </a:moveTo>
                  <a:lnTo>
                    <a:pt x="1700129" y="0"/>
                  </a:lnTo>
                  <a:lnTo>
                    <a:pt x="1700129" y="165242"/>
                  </a:lnTo>
                  <a:lnTo>
                    <a:pt x="0" y="1652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9525"/>
              <a:ext cx="1700129" cy="155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0698473" y="9017497"/>
            <a:ext cx="7286587" cy="417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3"/>
              </a:lnSpc>
            </a:pPr>
            <a:r>
              <a:rPr lang="en-US" sz="3199" spc="95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NO CONCESSIONS. NO DIVERSIONS.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22623"/>
            <a:ext cx="4679902" cy="5588115"/>
            <a:chOff x="0" y="0"/>
            <a:chExt cx="725039" cy="8657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5039" cy="865745"/>
            </a:xfrm>
            <a:custGeom>
              <a:avLst/>
              <a:gdLst/>
              <a:ahLst/>
              <a:cxnLst/>
              <a:rect r="r" b="b" t="t" l="l"/>
              <a:pathLst>
                <a:path h="865745" w="725039">
                  <a:moveTo>
                    <a:pt x="0" y="0"/>
                  </a:moveTo>
                  <a:lnTo>
                    <a:pt x="725039" y="0"/>
                  </a:lnTo>
                  <a:lnTo>
                    <a:pt x="725039" y="865745"/>
                  </a:lnTo>
                  <a:lnTo>
                    <a:pt x="0" y="865745"/>
                  </a:lnTo>
                  <a:close/>
                </a:path>
              </a:pathLst>
            </a:custGeom>
            <a:blipFill>
              <a:blip r:embed="rId2"/>
              <a:stretch>
                <a:fillRect l="0" t="-11798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79902" y="-122623"/>
            <a:ext cx="4196122" cy="5588115"/>
            <a:chOff x="0" y="0"/>
            <a:chExt cx="650089" cy="86574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50089" cy="865745"/>
            </a:xfrm>
            <a:custGeom>
              <a:avLst/>
              <a:gdLst/>
              <a:ahLst/>
              <a:cxnLst/>
              <a:rect r="r" b="b" t="t" l="l"/>
              <a:pathLst>
                <a:path h="865745" w="650089">
                  <a:moveTo>
                    <a:pt x="0" y="0"/>
                  </a:moveTo>
                  <a:lnTo>
                    <a:pt x="650089" y="0"/>
                  </a:lnTo>
                  <a:lnTo>
                    <a:pt x="650089" y="865745"/>
                  </a:lnTo>
                  <a:lnTo>
                    <a:pt x="0" y="865745"/>
                  </a:lnTo>
                  <a:close/>
                </a:path>
              </a:pathLst>
            </a:custGeom>
            <a:blipFill>
              <a:blip r:embed="rId3"/>
              <a:stretch>
                <a:fillRect l="0" t="-120" r="0" b="-12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876024" y="-122623"/>
            <a:ext cx="4196122" cy="5588115"/>
            <a:chOff x="0" y="0"/>
            <a:chExt cx="650089" cy="8657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50089" cy="865745"/>
            </a:xfrm>
            <a:custGeom>
              <a:avLst/>
              <a:gdLst/>
              <a:ahLst/>
              <a:cxnLst/>
              <a:rect r="r" b="b" t="t" l="l"/>
              <a:pathLst>
                <a:path h="865745" w="650089">
                  <a:moveTo>
                    <a:pt x="0" y="0"/>
                  </a:moveTo>
                  <a:lnTo>
                    <a:pt x="650089" y="0"/>
                  </a:lnTo>
                  <a:lnTo>
                    <a:pt x="650089" y="865745"/>
                  </a:lnTo>
                  <a:lnTo>
                    <a:pt x="0" y="865745"/>
                  </a:lnTo>
                  <a:close/>
                </a:path>
              </a:pathLst>
            </a:custGeom>
            <a:blipFill>
              <a:blip r:embed="rId4"/>
              <a:stretch>
                <a:fillRect l="0" t="-120" r="0" b="-12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063178" y="-122623"/>
            <a:ext cx="5224822" cy="5588115"/>
            <a:chOff x="0" y="0"/>
            <a:chExt cx="809462" cy="86574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09462" cy="865745"/>
            </a:xfrm>
            <a:custGeom>
              <a:avLst/>
              <a:gdLst/>
              <a:ahLst/>
              <a:cxnLst/>
              <a:rect r="r" b="b" t="t" l="l"/>
              <a:pathLst>
                <a:path h="865745" w="809462">
                  <a:moveTo>
                    <a:pt x="0" y="0"/>
                  </a:moveTo>
                  <a:lnTo>
                    <a:pt x="809462" y="0"/>
                  </a:lnTo>
                  <a:lnTo>
                    <a:pt x="809462" y="865745"/>
                  </a:lnTo>
                  <a:lnTo>
                    <a:pt x="0" y="865745"/>
                  </a:lnTo>
                  <a:close/>
                </a:path>
              </a:pathLst>
            </a:custGeom>
            <a:blipFill>
              <a:blip r:embed="rId5"/>
              <a:stretch>
                <a:fillRect l="-30361" t="0" r="-30361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5465491"/>
            <a:ext cx="4679902" cy="5588115"/>
            <a:chOff x="0" y="0"/>
            <a:chExt cx="725039" cy="86574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25039" cy="865745"/>
            </a:xfrm>
            <a:custGeom>
              <a:avLst/>
              <a:gdLst/>
              <a:ahLst/>
              <a:cxnLst/>
              <a:rect r="r" b="b" t="t" l="l"/>
              <a:pathLst>
                <a:path h="865745" w="725039">
                  <a:moveTo>
                    <a:pt x="0" y="0"/>
                  </a:moveTo>
                  <a:lnTo>
                    <a:pt x="725039" y="0"/>
                  </a:lnTo>
                  <a:lnTo>
                    <a:pt x="725039" y="865745"/>
                  </a:lnTo>
                  <a:lnTo>
                    <a:pt x="0" y="865745"/>
                  </a:lnTo>
                  <a:close/>
                </a:path>
              </a:pathLst>
            </a:custGeom>
            <a:blipFill>
              <a:blip r:embed="rId6"/>
              <a:stretch>
                <a:fillRect l="-5822" t="-18653" r="-7521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4679902" y="5465491"/>
            <a:ext cx="4196122" cy="5588115"/>
            <a:chOff x="0" y="0"/>
            <a:chExt cx="650089" cy="86574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50089" cy="865745"/>
            </a:xfrm>
            <a:custGeom>
              <a:avLst/>
              <a:gdLst/>
              <a:ahLst/>
              <a:cxnLst/>
              <a:rect r="r" b="b" t="t" l="l"/>
              <a:pathLst>
                <a:path h="865745" w="650089">
                  <a:moveTo>
                    <a:pt x="0" y="0"/>
                  </a:moveTo>
                  <a:lnTo>
                    <a:pt x="650089" y="0"/>
                  </a:lnTo>
                  <a:lnTo>
                    <a:pt x="650089" y="865745"/>
                  </a:lnTo>
                  <a:lnTo>
                    <a:pt x="0" y="865745"/>
                  </a:lnTo>
                  <a:close/>
                </a:path>
              </a:pathLst>
            </a:custGeom>
            <a:blipFill>
              <a:blip r:embed="rId7"/>
              <a:stretch>
                <a:fillRect l="0" t="-22653" r="-16417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876024" y="5465491"/>
            <a:ext cx="4196122" cy="5588115"/>
            <a:chOff x="0" y="0"/>
            <a:chExt cx="650089" cy="86574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50089" cy="865745"/>
            </a:xfrm>
            <a:custGeom>
              <a:avLst/>
              <a:gdLst/>
              <a:ahLst/>
              <a:cxnLst/>
              <a:rect r="r" b="b" t="t" l="l"/>
              <a:pathLst>
                <a:path h="865745" w="650089">
                  <a:moveTo>
                    <a:pt x="0" y="0"/>
                  </a:moveTo>
                  <a:lnTo>
                    <a:pt x="650089" y="0"/>
                  </a:lnTo>
                  <a:lnTo>
                    <a:pt x="650089" y="865745"/>
                  </a:lnTo>
                  <a:lnTo>
                    <a:pt x="0" y="865745"/>
                  </a:lnTo>
                  <a:close/>
                </a:path>
              </a:pathLst>
            </a:custGeom>
            <a:blipFill>
              <a:blip r:embed="rId8"/>
              <a:stretch>
                <a:fillRect l="0" t="-12074" r="-11804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3072145" y="5465491"/>
            <a:ext cx="5215855" cy="5588115"/>
            <a:chOff x="0" y="0"/>
            <a:chExt cx="808072" cy="86574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08072" cy="865745"/>
            </a:xfrm>
            <a:custGeom>
              <a:avLst/>
              <a:gdLst/>
              <a:ahLst/>
              <a:cxnLst/>
              <a:rect r="r" b="b" t="t" l="l"/>
              <a:pathLst>
                <a:path h="865745" w="808072">
                  <a:moveTo>
                    <a:pt x="0" y="0"/>
                  </a:moveTo>
                  <a:lnTo>
                    <a:pt x="808072" y="0"/>
                  </a:lnTo>
                  <a:lnTo>
                    <a:pt x="808072" y="865745"/>
                  </a:lnTo>
                  <a:lnTo>
                    <a:pt x="0" y="865745"/>
                  </a:lnTo>
                  <a:close/>
                </a:path>
              </a:pathLst>
            </a:custGeom>
            <a:blipFill>
              <a:blip r:embed="rId9"/>
              <a:stretch>
                <a:fillRect l="-11935" t="-38879" r="0" b="-7499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5497272" y="5597762"/>
            <a:ext cx="3524055" cy="49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ELEVATING LIFE´S MOST MEANINGFUL MOMENTS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793729" y="5597762"/>
            <a:ext cx="3524055" cy="258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REFINING THE EVERYDAY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012177" y="242328"/>
            <a:ext cx="3524055" cy="49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A SYMBOL OF APPRECIATION AND DISTINCTION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82396" y="4914265"/>
            <a:ext cx="3524055" cy="49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SHARED PLEASURE.</a:t>
            </a:r>
          </a:p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 PERSONAL INDULGENCE.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7C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11715" y="379467"/>
            <a:ext cx="10789290" cy="9528065"/>
            <a:chOff x="0" y="0"/>
            <a:chExt cx="1671543" cy="14761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715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671543">
                  <a:moveTo>
                    <a:pt x="0" y="0"/>
                  </a:moveTo>
                  <a:lnTo>
                    <a:pt x="1671543" y="0"/>
                  </a:lnTo>
                  <a:lnTo>
                    <a:pt x="16715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2"/>
              <a:stretch>
                <a:fillRect l="-5194" t="0" r="-5194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57677" y="1696744"/>
            <a:ext cx="14383498" cy="160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55"/>
              </a:lnSpc>
            </a:pPr>
            <a:r>
              <a:rPr lang="en-US" sz="12479" spc="374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POSITIONING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4407528"/>
            <a:ext cx="7436180" cy="604669"/>
            <a:chOff x="0" y="0"/>
            <a:chExt cx="1713874" cy="1393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13874" cy="139363"/>
            </a:xfrm>
            <a:custGeom>
              <a:avLst/>
              <a:gdLst/>
              <a:ahLst/>
              <a:cxnLst/>
              <a:rect r="r" b="b" t="t" l="l"/>
              <a:pathLst>
                <a:path h="139363" w="1713874">
                  <a:moveTo>
                    <a:pt x="0" y="0"/>
                  </a:moveTo>
                  <a:lnTo>
                    <a:pt x="1713874" y="0"/>
                  </a:lnTo>
                  <a:lnTo>
                    <a:pt x="1713874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9525"/>
              <a:ext cx="1713874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57677" y="4600319"/>
            <a:ext cx="7894968" cy="257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898"/>
              </a:lnSpc>
            </a:pPr>
            <a:r>
              <a:rPr lang="en-US" sz="1956" spc="58">
                <a:solidFill>
                  <a:srgbClr val="6E3B29"/>
                </a:solidFill>
                <a:latin typeface="Ivar Display"/>
                <a:ea typeface="Ivar Display"/>
                <a:cs typeface="Ivar Display"/>
                <a:sym typeface="Ivar Display"/>
              </a:rPr>
              <a:t>AMONG GERMANY´S LEADING PREMIUM SPARKLINGHOUSES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30138" y="5659510"/>
            <a:ext cx="6233314" cy="604669"/>
            <a:chOff x="0" y="0"/>
            <a:chExt cx="1436640" cy="1393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36640" cy="139363"/>
            </a:xfrm>
            <a:custGeom>
              <a:avLst/>
              <a:gdLst/>
              <a:ahLst/>
              <a:cxnLst/>
              <a:rect r="r" b="b" t="t" l="l"/>
              <a:pathLst>
                <a:path h="139363" w="1436640">
                  <a:moveTo>
                    <a:pt x="0" y="0"/>
                  </a:moveTo>
                  <a:lnTo>
                    <a:pt x="1436640" y="0"/>
                  </a:lnTo>
                  <a:lnTo>
                    <a:pt x="1436640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"/>
              <a:ext cx="1436640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29138" y="5855604"/>
            <a:ext cx="6282577" cy="26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5"/>
              </a:lnSpc>
            </a:pPr>
            <a:r>
              <a:rPr lang="en-US" sz="2056" spc="61">
                <a:solidFill>
                  <a:srgbClr val="6E3B29"/>
                </a:solidFill>
                <a:latin typeface="Ivar Display"/>
                <a:ea typeface="Ivar Display"/>
                <a:cs typeface="Ivar Display"/>
                <a:sym typeface="Ivar Display"/>
              </a:rPr>
              <a:t>SINGULAR FOCUS, UNMATCHED SPECIALIZATION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028700" y="7064279"/>
            <a:ext cx="6516149" cy="647719"/>
            <a:chOff x="0" y="0"/>
            <a:chExt cx="1402010" cy="13936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02010" cy="139363"/>
            </a:xfrm>
            <a:custGeom>
              <a:avLst/>
              <a:gdLst/>
              <a:ahLst/>
              <a:cxnLst/>
              <a:rect r="r" b="b" t="t" l="l"/>
              <a:pathLst>
                <a:path h="139363" w="1402010">
                  <a:moveTo>
                    <a:pt x="0" y="0"/>
                  </a:moveTo>
                  <a:lnTo>
                    <a:pt x="1402010" y="0"/>
                  </a:lnTo>
                  <a:lnTo>
                    <a:pt x="1402010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1402010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83556" y="7266932"/>
            <a:ext cx="6643210" cy="280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2103" spc="63">
                <a:solidFill>
                  <a:srgbClr val="6E3B29"/>
                </a:solidFill>
                <a:latin typeface="Ivar Display"/>
                <a:ea typeface="Ivar Display"/>
                <a:cs typeface="Ivar Display"/>
                <a:sym typeface="Ivar Display"/>
              </a:rPr>
              <a:t>LIMITED PRODUCTION, EXCEPTIONAL PRECISION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50842" y="8359698"/>
            <a:ext cx="5656182" cy="652520"/>
            <a:chOff x="0" y="0"/>
            <a:chExt cx="1208026" cy="13936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08026" cy="139363"/>
            </a:xfrm>
            <a:custGeom>
              <a:avLst/>
              <a:gdLst/>
              <a:ahLst/>
              <a:cxnLst/>
              <a:rect r="r" b="b" t="t" l="l"/>
              <a:pathLst>
                <a:path h="139363" w="1208026">
                  <a:moveTo>
                    <a:pt x="0" y="0"/>
                  </a:moveTo>
                  <a:lnTo>
                    <a:pt x="1208026" y="0"/>
                  </a:lnTo>
                  <a:lnTo>
                    <a:pt x="1208026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9525"/>
              <a:ext cx="1208026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457677" y="8574038"/>
            <a:ext cx="6405775" cy="271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56"/>
              </a:lnSpc>
            </a:pPr>
            <a:r>
              <a:rPr lang="en-US" sz="2119" spc="63">
                <a:solidFill>
                  <a:srgbClr val="6E3B29"/>
                </a:solidFill>
                <a:latin typeface="Ivar Display"/>
                <a:ea typeface="Ivar Display"/>
                <a:cs typeface="Ivar Display"/>
                <a:sym typeface="Ivar Display"/>
              </a:rPr>
              <a:t>TRUSTET PARTNERSHIPS IN TOP TERROIRS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75275" y="4542892"/>
            <a:ext cx="4621767" cy="5364641"/>
            <a:chOff x="0" y="0"/>
            <a:chExt cx="1159011" cy="13453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59011" cy="1345303"/>
            </a:xfrm>
            <a:custGeom>
              <a:avLst/>
              <a:gdLst/>
              <a:ahLst/>
              <a:cxnLst/>
              <a:rect r="r" b="b" t="t" l="l"/>
              <a:pathLst>
                <a:path h="1345303" w="1159011">
                  <a:moveTo>
                    <a:pt x="0" y="0"/>
                  </a:moveTo>
                  <a:lnTo>
                    <a:pt x="1159011" y="0"/>
                  </a:lnTo>
                  <a:lnTo>
                    <a:pt x="1159011" y="1345303"/>
                  </a:lnTo>
                  <a:lnTo>
                    <a:pt x="0" y="1345303"/>
                  </a:lnTo>
                  <a:close/>
                </a:path>
              </a:pathLst>
            </a:custGeom>
            <a:blipFill>
              <a:blip r:embed="rId2"/>
              <a:stretch>
                <a:fillRect l="0" t="-7504" r="0" b="-750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86995" y="907895"/>
            <a:ext cx="5293299" cy="8999638"/>
            <a:chOff x="0" y="0"/>
            <a:chExt cx="1327413" cy="22568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27413" cy="2256860"/>
            </a:xfrm>
            <a:custGeom>
              <a:avLst/>
              <a:gdLst/>
              <a:ahLst/>
              <a:cxnLst/>
              <a:rect r="r" b="b" t="t" l="l"/>
              <a:pathLst>
                <a:path h="2256860" w="1327413">
                  <a:moveTo>
                    <a:pt x="0" y="0"/>
                  </a:moveTo>
                  <a:lnTo>
                    <a:pt x="1327413" y="0"/>
                  </a:lnTo>
                  <a:lnTo>
                    <a:pt x="1327413" y="2256860"/>
                  </a:lnTo>
                  <a:lnTo>
                    <a:pt x="0" y="2256860"/>
                  </a:lnTo>
                  <a:close/>
                </a:path>
              </a:pathLst>
            </a:custGeom>
            <a:blipFill>
              <a:blip r:embed="rId3"/>
              <a:stretch>
                <a:fillRect l="-9148" t="0" r="-2686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875275" y="907895"/>
            <a:ext cx="11853006" cy="3510053"/>
            <a:chOff x="0" y="0"/>
            <a:chExt cx="2972406" cy="8802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972406" cy="880224"/>
            </a:xfrm>
            <a:custGeom>
              <a:avLst/>
              <a:gdLst/>
              <a:ahLst/>
              <a:cxnLst/>
              <a:rect r="r" b="b" t="t" l="l"/>
              <a:pathLst>
                <a:path h="880224" w="2972406">
                  <a:moveTo>
                    <a:pt x="0" y="0"/>
                  </a:moveTo>
                  <a:lnTo>
                    <a:pt x="2972406" y="0"/>
                  </a:lnTo>
                  <a:lnTo>
                    <a:pt x="2972406" y="880224"/>
                  </a:lnTo>
                  <a:lnTo>
                    <a:pt x="0" y="880224"/>
                  </a:lnTo>
                  <a:close/>
                </a:path>
              </a:pathLst>
            </a:custGeom>
            <a:blipFill>
              <a:blip r:embed="rId4"/>
              <a:stretch>
                <a:fillRect l="0" t="-131622" r="0" b="-3852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592292" y="4542892"/>
            <a:ext cx="7135989" cy="5364641"/>
            <a:chOff x="0" y="0"/>
            <a:chExt cx="1789508" cy="13453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89508" cy="1345303"/>
            </a:xfrm>
            <a:custGeom>
              <a:avLst/>
              <a:gdLst/>
              <a:ahLst/>
              <a:cxnLst/>
              <a:rect r="r" b="b" t="t" l="l"/>
              <a:pathLst>
                <a:path h="1345303" w="1789508">
                  <a:moveTo>
                    <a:pt x="0" y="0"/>
                  </a:moveTo>
                  <a:lnTo>
                    <a:pt x="1789508" y="0"/>
                  </a:lnTo>
                  <a:lnTo>
                    <a:pt x="1789508" y="1345303"/>
                  </a:lnTo>
                  <a:lnTo>
                    <a:pt x="0" y="1345303"/>
                  </a:lnTo>
                  <a:close/>
                </a:path>
              </a:pathLst>
            </a:custGeom>
            <a:blipFill>
              <a:blip r:embed="rId5"/>
              <a:stretch>
                <a:fillRect l="0" t="-43316" r="0" b="-4331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064929" y="9531422"/>
            <a:ext cx="3524055" cy="258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ELEGANT BY DESIGN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35952" y="1180922"/>
            <a:ext cx="4386358" cy="258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DISTINCTIVE IN CHARACTER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551326" y="4159503"/>
            <a:ext cx="4386358" cy="258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9"/>
              </a:lnSpc>
            </a:pPr>
            <a:r>
              <a:rPr lang="en-US" sz="1999" spc="59">
                <a:solidFill>
                  <a:srgbClr val="FFFFFF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CONSISTENLY EXCEPTIONAL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0566" y="379467"/>
            <a:ext cx="8284225" cy="9528065"/>
            <a:chOff x="0" y="0"/>
            <a:chExt cx="1283443" cy="14761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2"/>
              <a:stretch>
                <a:fillRect l="0" t="-10994" r="0" b="-10994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8916072" y="373395"/>
            <a:ext cx="8129048" cy="160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55"/>
              </a:lnSpc>
            </a:pPr>
            <a:r>
              <a:rPr lang="en-US" sz="12479" spc="374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MISSION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3400118"/>
            <a:ext cx="6602175" cy="749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6"/>
              </a:lnSpc>
            </a:pPr>
            <a:r>
              <a:rPr lang="en-US" sz="2996" spc="89">
                <a:solidFill>
                  <a:srgbClr val="EF7C4D"/>
                </a:solidFill>
                <a:latin typeface="Ivar Display"/>
                <a:ea typeface="Ivar Display"/>
                <a:cs typeface="Ivar Display"/>
                <a:sym typeface="Ivar Display"/>
              </a:rPr>
              <a:t>BRINGING VAUX TO LIFE THROUGH PRODUCT, STORY AND EXPERIENCE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4858598"/>
            <a:ext cx="5691565" cy="749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6"/>
              </a:lnSpc>
            </a:pPr>
            <a:r>
              <a:rPr lang="en-US" sz="2996" spc="89">
                <a:solidFill>
                  <a:srgbClr val="EF7C4D"/>
                </a:solidFill>
                <a:latin typeface="Ivar Display"/>
                <a:ea typeface="Ivar Display"/>
                <a:cs typeface="Ivar Display"/>
                <a:sym typeface="Ivar Display"/>
              </a:rPr>
              <a:t>CREATING MOEMNTS OF JOY, ELEGANCE AND APPRECIATION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8916072" y="6670776"/>
            <a:ext cx="3529016" cy="3307898"/>
            <a:chOff x="0" y="0"/>
            <a:chExt cx="4705354" cy="44105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58795" cy="4410530"/>
            </a:xfrm>
            <a:custGeom>
              <a:avLst/>
              <a:gdLst/>
              <a:ahLst/>
              <a:cxnLst/>
              <a:rect r="r" b="b" t="t" l="l"/>
              <a:pathLst>
                <a:path h="4410530" w="1658795">
                  <a:moveTo>
                    <a:pt x="0" y="0"/>
                  </a:moveTo>
                  <a:lnTo>
                    <a:pt x="1658795" y="0"/>
                  </a:lnTo>
                  <a:lnTo>
                    <a:pt x="1658795" y="4410530"/>
                  </a:lnTo>
                  <a:lnTo>
                    <a:pt x="0" y="44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01" t="-216" r="-701" b="-188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00798" y="0"/>
              <a:ext cx="1658795" cy="4410530"/>
            </a:xfrm>
            <a:custGeom>
              <a:avLst/>
              <a:gdLst/>
              <a:ahLst/>
              <a:cxnLst/>
              <a:rect r="r" b="b" t="t" l="l"/>
              <a:pathLst>
                <a:path h="4410530" w="1658795">
                  <a:moveTo>
                    <a:pt x="0" y="0"/>
                  </a:moveTo>
                  <a:lnTo>
                    <a:pt x="1658795" y="0"/>
                  </a:lnTo>
                  <a:lnTo>
                    <a:pt x="1658795" y="4410530"/>
                  </a:lnTo>
                  <a:lnTo>
                    <a:pt x="0" y="44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01" t="-216" r="-701" b="-188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06497" y="0"/>
              <a:ext cx="1658795" cy="4410530"/>
            </a:xfrm>
            <a:custGeom>
              <a:avLst/>
              <a:gdLst/>
              <a:ahLst/>
              <a:cxnLst/>
              <a:rect r="r" b="b" t="t" l="l"/>
              <a:pathLst>
                <a:path h="4410530" w="1658795">
                  <a:moveTo>
                    <a:pt x="0" y="0"/>
                  </a:moveTo>
                  <a:lnTo>
                    <a:pt x="1658795" y="0"/>
                  </a:lnTo>
                  <a:lnTo>
                    <a:pt x="1658795" y="4410530"/>
                  </a:lnTo>
                  <a:lnTo>
                    <a:pt x="0" y="44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01" t="-216" r="-701" b="-188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217161" y="0"/>
              <a:ext cx="1658795" cy="4410530"/>
            </a:xfrm>
            <a:custGeom>
              <a:avLst/>
              <a:gdLst/>
              <a:ahLst/>
              <a:cxnLst/>
              <a:rect r="r" b="b" t="t" l="l"/>
              <a:pathLst>
                <a:path h="4410530" w="1658795">
                  <a:moveTo>
                    <a:pt x="0" y="0"/>
                  </a:moveTo>
                  <a:lnTo>
                    <a:pt x="1658795" y="0"/>
                  </a:lnTo>
                  <a:lnTo>
                    <a:pt x="1658795" y="4410530"/>
                  </a:lnTo>
                  <a:lnTo>
                    <a:pt x="0" y="44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01" t="-216" r="-701" b="-188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046559" y="0"/>
              <a:ext cx="1658795" cy="4410530"/>
            </a:xfrm>
            <a:custGeom>
              <a:avLst/>
              <a:gdLst/>
              <a:ahLst/>
              <a:cxnLst/>
              <a:rect r="r" b="b" t="t" l="l"/>
              <a:pathLst>
                <a:path h="4410530" w="1658795">
                  <a:moveTo>
                    <a:pt x="0" y="0"/>
                  </a:moveTo>
                  <a:lnTo>
                    <a:pt x="1658795" y="0"/>
                  </a:lnTo>
                  <a:lnTo>
                    <a:pt x="1658795" y="4410530"/>
                  </a:lnTo>
                  <a:lnTo>
                    <a:pt x="0" y="44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01" t="-216" r="-701" b="-188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887781" y="6670776"/>
            <a:ext cx="2488193" cy="3307898"/>
            <a:chOff x="0" y="0"/>
            <a:chExt cx="3317590" cy="441053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58795" cy="4410530"/>
            </a:xfrm>
            <a:custGeom>
              <a:avLst/>
              <a:gdLst/>
              <a:ahLst/>
              <a:cxnLst/>
              <a:rect r="r" b="b" t="t" l="l"/>
              <a:pathLst>
                <a:path h="4410530" w="1658795">
                  <a:moveTo>
                    <a:pt x="0" y="0"/>
                  </a:moveTo>
                  <a:lnTo>
                    <a:pt x="1658795" y="0"/>
                  </a:lnTo>
                  <a:lnTo>
                    <a:pt x="1658795" y="4410530"/>
                  </a:lnTo>
                  <a:lnTo>
                    <a:pt x="0" y="44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01" t="-216" r="-701" b="-188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29398" y="0"/>
              <a:ext cx="1658795" cy="4410530"/>
            </a:xfrm>
            <a:custGeom>
              <a:avLst/>
              <a:gdLst/>
              <a:ahLst/>
              <a:cxnLst/>
              <a:rect r="r" b="b" t="t" l="l"/>
              <a:pathLst>
                <a:path h="4410530" w="1658795">
                  <a:moveTo>
                    <a:pt x="0" y="0"/>
                  </a:moveTo>
                  <a:lnTo>
                    <a:pt x="1658795" y="0"/>
                  </a:lnTo>
                  <a:lnTo>
                    <a:pt x="1658795" y="4410530"/>
                  </a:lnTo>
                  <a:lnTo>
                    <a:pt x="0" y="44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701" t="-216" r="-701" b="-188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658795" y="0"/>
              <a:ext cx="1658795" cy="4410530"/>
            </a:xfrm>
            <a:custGeom>
              <a:avLst/>
              <a:gdLst/>
              <a:ahLst/>
              <a:cxnLst/>
              <a:rect r="r" b="b" t="t" l="l"/>
              <a:pathLst>
                <a:path h="4410530" w="1658795">
                  <a:moveTo>
                    <a:pt x="0" y="0"/>
                  </a:moveTo>
                  <a:lnTo>
                    <a:pt x="1658795" y="0"/>
                  </a:lnTo>
                  <a:lnTo>
                    <a:pt x="1658795" y="4410530"/>
                  </a:lnTo>
                  <a:lnTo>
                    <a:pt x="0" y="44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701" t="-216" r="-701" b="-188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695421" y="6891879"/>
            <a:ext cx="2036042" cy="3086795"/>
            <a:chOff x="0" y="0"/>
            <a:chExt cx="2714723" cy="411572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676307" cy="4115726"/>
            </a:xfrm>
            <a:custGeom>
              <a:avLst/>
              <a:gdLst/>
              <a:ahLst/>
              <a:cxnLst/>
              <a:rect r="r" b="b" t="t" l="l"/>
              <a:pathLst>
                <a:path h="4115726" w="1676307">
                  <a:moveTo>
                    <a:pt x="0" y="0"/>
                  </a:moveTo>
                  <a:lnTo>
                    <a:pt x="1676307" y="0"/>
                  </a:lnTo>
                  <a:lnTo>
                    <a:pt x="1676307" y="4115726"/>
                  </a:lnTo>
                  <a:lnTo>
                    <a:pt x="0" y="411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572" t="0" r="-572" b="-201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38416" y="0"/>
              <a:ext cx="1676307" cy="4115726"/>
            </a:xfrm>
            <a:custGeom>
              <a:avLst/>
              <a:gdLst/>
              <a:ahLst/>
              <a:cxnLst/>
              <a:rect r="r" b="b" t="t" l="l"/>
              <a:pathLst>
                <a:path h="4115726" w="1676307">
                  <a:moveTo>
                    <a:pt x="0" y="0"/>
                  </a:moveTo>
                  <a:lnTo>
                    <a:pt x="1676307" y="0"/>
                  </a:lnTo>
                  <a:lnTo>
                    <a:pt x="1676307" y="4115726"/>
                  </a:lnTo>
                  <a:lnTo>
                    <a:pt x="0" y="411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572" t="0" r="-572" b="-201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5275408" y="6670776"/>
            <a:ext cx="1244096" cy="3307898"/>
          </a:xfrm>
          <a:custGeom>
            <a:avLst/>
            <a:gdLst/>
            <a:ahLst/>
            <a:cxnLst/>
            <a:rect r="r" b="b" t="t" l="l"/>
            <a:pathLst>
              <a:path h="3307898" w="1244096">
                <a:moveTo>
                  <a:pt x="0" y="0"/>
                </a:moveTo>
                <a:lnTo>
                  <a:pt x="1244096" y="0"/>
                </a:lnTo>
                <a:lnTo>
                  <a:pt x="1244096" y="3307898"/>
                </a:lnTo>
                <a:lnTo>
                  <a:pt x="0" y="3307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01" t="-216" r="-701" b="-18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952305" y="6670776"/>
            <a:ext cx="1244096" cy="3307898"/>
          </a:xfrm>
          <a:custGeom>
            <a:avLst/>
            <a:gdLst/>
            <a:ahLst/>
            <a:cxnLst/>
            <a:rect r="r" b="b" t="t" l="l"/>
            <a:pathLst>
              <a:path h="3307898" w="1244096">
                <a:moveTo>
                  <a:pt x="0" y="0"/>
                </a:moveTo>
                <a:lnTo>
                  <a:pt x="1244096" y="0"/>
                </a:lnTo>
                <a:lnTo>
                  <a:pt x="1244096" y="3307898"/>
                </a:lnTo>
                <a:lnTo>
                  <a:pt x="0" y="33078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01" t="-216" r="-701" b="-188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6519504" y="6864837"/>
            <a:ext cx="1592619" cy="3140879"/>
            <a:chOff x="0" y="0"/>
            <a:chExt cx="4561014" cy="899499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561078" cy="8995029"/>
            </a:xfrm>
            <a:custGeom>
              <a:avLst/>
              <a:gdLst/>
              <a:ahLst/>
              <a:cxnLst/>
              <a:rect r="r" b="b" t="t" l="l"/>
              <a:pathLst>
                <a:path h="8995029" w="4561078">
                  <a:moveTo>
                    <a:pt x="0" y="0"/>
                  </a:moveTo>
                  <a:lnTo>
                    <a:pt x="4561078" y="0"/>
                  </a:lnTo>
                  <a:lnTo>
                    <a:pt x="4561078" y="8995029"/>
                  </a:lnTo>
                  <a:lnTo>
                    <a:pt x="0" y="8995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1" b="-338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0566" y="379467"/>
            <a:ext cx="2710056" cy="3116960"/>
            <a:chOff x="0" y="0"/>
            <a:chExt cx="1283443" cy="14761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2"/>
              <a:stretch>
                <a:fillRect l="0" t="-8034" r="0" b="-8034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659110" y="3735720"/>
            <a:ext cx="3903251" cy="3110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55"/>
              </a:lnSpc>
            </a:pPr>
            <a:r>
              <a:rPr lang="en-US" sz="12479" spc="374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TEAM</a:t>
            </a:r>
          </a:p>
          <a:p>
            <a:pPr algn="ctr">
              <a:lnSpc>
                <a:spcPts val="11855"/>
              </a:lnSpc>
            </a:pPr>
            <a:r>
              <a:rPr lang="en-US" sz="12479" spc="374">
                <a:solidFill>
                  <a:srgbClr val="EF7C4D"/>
                </a:solidFill>
                <a:latin typeface="GT America Light"/>
                <a:ea typeface="GT America Light"/>
                <a:cs typeface="GT America Light"/>
                <a:sym typeface="GT America Light"/>
              </a:rPr>
              <a:t>VAUX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190623" y="379467"/>
            <a:ext cx="2710056" cy="3116960"/>
            <a:chOff x="0" y="0"/>
            <a:chExt cx="1283443" cy="14761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3"/>
              <a:stretch>
                <a:fillRect l="0" t="-8034" r="0" b="-803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5900679" y="379467"/>
            <a:ext cx="2710056" cy="3116960"/>
            <a:chOff x="0" y="0"/>
            <a:chExt cx="1283443" cy="14761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4"/>
              <a:stretch>
                <a:fillRect l="0" t="-8034" r="0" b="-8034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80566" y="6757962"/>
            <a:ext cx="2710056" cy="3116960"/>
            <a:chOff x="0" y="0"/>
            <a:chExt cx="1283443" cy="147614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5"/>
              <a:stretch>
                <a:fillRect l="0" t="-7963" r="0" b="-7963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190623" y="6757962"/>
            <a:ext cx="2710056" cy="3116960"/>
            <a:chOff x="0" y="0"/>
            <a:chExt cx="1283443" cy="147614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6"/>
              <a:stretch>
                <a:fillRect l="0" t="-8034" r="0" b="-8034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900679" y="6757962"/>
            <a:ext cx="2710056" cy="3116960"/>
            <a:chOff x="0" y="0"/>
            <a:chExt cx="1283443" cy="147614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7"/>
              <a:stretch>
                <a:fillRect l="0" t="-4340" r="0" b="-434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610736" y="6757962"/>
            <a:ext cx="2710056" cy="3116960"/>
            <a:chOff x="0" y="0"/>
            <a:chExt cx="1283443" cy="147614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8"/>
              <a:stretch>
                <a:fillRect l="0" t="-16068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320792" y="6757962"/>
            <a:ext cx="2710056" cy="3116960"/>
            <a:chOff x="0" y="0"/>
            <a:chExt cx="1283443" cy="147614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9"/>
              <a:stretch>
                <a:fillRect l="0" t="-8034" r="0" b="-8034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030848" y="6757962"/>
            <a:ext cx="2710056" cy="3116960"/>
            <a:chOff x="0" y="0"/>
            <a:chExt cx="1283443" cy="147614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10"/>
              <a:stretch>
                <a:fillRect l="0" t="-8034" r="0" b="-8034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610736" y="379467"/>
            <a:ext cx="2710056" cy="3116960"/>
            <a:chOff x="0" y="0"/>
            <a:chExt cx="1283443" cy="14761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11"/>
              <a:stretch>
                <a:fillRect l="0" t="-8034" r="0" b="-8034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1320792" y="379467"/>
            <a:ext cx="2710056" cy="3116960"/>
            <a:chOff x="0" y="0"/>
            <a:chExt cx="1283443" cy="147614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12"/>
              <a:stretch>
                <a:fillRect l="0" t="-7963" r="0" b="-7963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4030848" y="379467"/>
            <a:ext cx="2710056" cy="3116960"/>
            <a:chOff x="0" y="0"/>
            <a:chExt cx="1283443" cy="147614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83443" cy="1476147"/>
            </a:xfrm>
            <a:custGeom>
              <a:avLst/>
              <a:gdLst/>
              <a:ahLst/>
              <a:cxnLst/>
              <a:rect r="r" b="b" t="t" l="l"/>
              <a:pathLst>
                <a:path h="1476147" w="1283443">
                  <a:moveTo>
                    <a:pt x="0" y="0"/>
                  </a:moveTo>
                  <a:lnTo>
                    <a:pt x="1283443" y="0"/>
                  </a:lnTo>
                  <a:lnTo>
                    <a:pt x="1283443" y="1476147"/>
                  </a:lnTo>
                  <a:lnTo>
                    <a:pt x="0" y="1476147"/>
                  </a:lnTo>
                  <a:close/>
                </a:path>
              </a:pathLst>
            </a:custGeom>
            <a:blipFill>
              <a:blip r:embed="rId13"/>
              <a:stretch>
                <a:fillRect l="0" t="-7963" r="0" b="-7963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623919" y="4007704"/>
            <a:ext cx="3467671" cy="571017"/>
            <a:chOff x="0" y="0"/>
            <a:chExt cx="846322" cy="13936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46322" cy="139363"/>
            </a:xfrm>
            <a:custGeom>
              <a:avLst/>
              <a:gdLst/>
              <a:ahLst/>
              <a:cxnLst/>
              <a:rect r="r" b="b" t="t" l="l"/>
              <a:pathLst>
                <a:path h="139363" w="846322">
                  <a:moveTo>
                    <a:pt x="0" y="0"/>
                  </a:moveTo>
                  <a:lnTo>
                    <a:pt x="846322" y="0"/>
                  </a:lnTo>
                  <a:lnTo>
                    <a:pt x="846322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EF7C4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9525"/>
              <a:ext cx="846322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623919" y="4052372"/>
            <a:ext cx="3571020" cy="52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8"/>
              </a:lnSpc>
            </a:pPr>
            <a:r>
              <a:rPr lang="en-US" sz="2142" spc="64">
                <a:solidFill>
                  <a:srgbClr val="FFFFFF"/>
                </a:solidFill>
                <a:latin typeface="Ivar Display"/>
                <a:ea typeface="Ivar Display"/>
                <a:cs typeface="Ivar Display"/>
                <a:sym typeface="Ivar Display"/>
              </a:rPr>
              <a:t>A SMALL TEAM WITH SIGNIFICANT IMPACT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910848" y="5400059"/>
            <a:ext cx="3989831" cy="571017"/>
            <a:chOff x="0" y="0"/>
            <a:chExt cx="973760" cy="13936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973760" cy="139363"/>
            </a:xfrm>
            <a:custGeom>
              <a:avLst/>
              <a:gdLst/>
              <a:ahLst/>
              <a:cxnLst/>
              <a:rect r="r" b="b" t="t" l="l"/>
              <a:pathLst>
                <a:path h="139363" w="973760">
                  <a:moveTo>
                    <a:pt x="0" y="0"/>
                  </a:moveTo>
                  <a:lnTo>
                    <a:pt x="973760" y="0"/>
                  </a:lnTo>
                  <a:lnTo>
                    <a:pt x="973760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EF7C4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9525"/>
              <a:ext cx="973760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057086" y="5573315"/>
            <a:ext cx="4069009" cy="272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8"/>
              </a:lnSpc>
            </a:pPr>
            <a:r>
              <a:rPr lang="en-US" sz="2142" spc="64">
                <a:solidFill>
                  <a:srgbClr val="FFFFFF"/>
                </a:solidFill>
                <a:latin typeface="Ivar Display"/>
                <a:ea typeface="Ivar Display"/>
                <a:cs typeface="Ivar Display"/>
                <a:sym typeface="Ivar Display"/>
              </a:rPr>
              <a:t>CRAFT DRIVEN BY PASSION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2856123" y="5434512"/>
            <a:ext cx="3467671" cy="571017"/>
            <a:chOff x="0" y="0"/>
            <a:chExt cx="846322" cy="13936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46322" cy="139363"/>
            </a:xfrm>
            <a:custGeom>
              <a:avLst/>
              <a:gdLst/>
              <a:ahLst/>
              <a:cxnLst/>
              <a:rect r="r" b="b" t="t" l="l"/>
              <a:pathLst>
                <a:path h="139363" w="846322">
                  <a:moveTo>
                    <a:pt x="0" y="0"/>
                  </a:moveTo>
                  <a:lnTo>
                    <a:pt x="846322" y="0"/>
                  </a:lnTo>
                  <a:lnTo>
                    <a:pt x="846322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EF7C4D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9525"/>
              <a:ext cx="846322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2804449" y="5479180"/>
            <a:ext cx="3571020" cy="52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8"/>
              </a:lnSpc>
            </a:pPr>
            <a:r>
              <a:rPr lang="en-US" sz="2142" spc="64">
                <a:solidFill>
                  <a:srgbClr val="FFFFFF"/>
                </a:solidFill>
                <a:latin typeface="Ivar Display"/>
                <a:ea typeface="Ivar Display"/>
                <a:cs typeface="Ivar Display"/>
                <a:sym typeface="Ivar Display"/>
              </a:rPr>
              <a:t>EVERY INDIVIDUAL CONTRIBUTES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1567735" y="4010661"/>
            <a:ext cx="3989831" cy="571017"/>
            <a:chOff x="0" y="0"/>
            <a:chExt cx="973760" cy="13936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973760" cy="139363"/>
            </a:xfrm>
            <a:custGeom>
              <a:avLst/>
              <a:gdLst/>
              <a:ahLst/>
              <a:cxnLst/>
              <a:rect r="r" b="b" t="t" l="l"/>
              <a:pathLst>
                <a:path h="139363" w="973760">
                  <a:moveTo>
                    <a:pt x="0" y="0"/>
                  </a:moveTo>
                  <a:lnTo>
                    <a:pt x="973760" y="0"/>
                  </a:lnTo>
                  <a:lnTo>
                    <a:pt x="973760" y="139363"/>
                  </a:lnTo>
                  <a:lnTo>
                    <a:pt x="0" y="139363"/>
                  </a:lnTo>
                  <a:close/>
                </a:path>
              </a:pathLst>
            </a:custGeom>
            <a:solidFill>
              <a:srgbClr val="EF7C4D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9525"/>
              <a:ext cx="973760" cy="1298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46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11567735" y="4183916"/>
            <a:ext cx="4069009" cy="272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8"/>
              </a:lnSpc>
            </a:pPr>
            <a:r>
              <a:rPr lang="en-US" sz="2142" spc="64">
                <a:solidFill>
                  <a:srgbClr val="FFFFFF"/>
                </a:solidFill>
                <a:latin typeface="Ivar Display"/>
                <a:ea typeface="Ivar Display"/>
                <a:cs typeface="Ivar Display"/>
                <a:sym typeface="Ivar Display"/>
              </a:rPr>
              <a:t>ENERGY THAT INSPIRES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DAHHlEOdPh8</dc:identifier>
  <dcterms:modified xsi:type="dcterms:W3CDTF">2011-08-01T06:04:30Z</dcterms:modified>
  <cp:revision>1</cp:revision>
  <dc:title>Brown and White Modern Fashion Moodboard Presentation</dc:title>
</cp:coreProperties>
</file>